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3"/>
  </p:notesMasterIdLst>
  <p:sldIdLst>
    <p:sldId id="324" r:id="rId2"/>
    <p:sldId id="340" r:id="rId3"/>
    <p:sldId id="326" r:id="rId4"/>
    <p:sldId id="350" r:id="rId5"/>
    <p:sldId id="341" r:id="rId6"/>
    <p:sldId id="343" r:id="rId7"/>
    <p:sldId id="342" r:id="rId8"/>
    <p:sldId id="355" r:id="rId9"/>
    <p:sldId id="339" r:id="rId10"/>
    <p:sldId id="328" r:id="rId11"/>
    <p:sldId id="351" r:id="rId12"/>
    <p:sldId id="320" r:id="rId13"/>
    <p:sldId id="354" r:id="rId14"/>
    <p:sldId id="353" r:id="rId15"/>
    <p:sldId id="348" r:id="rId16"/>
    <p:sldId id="344" r:id="rId17"/>
    <p:sldId id="352" r:id="rId18"/>
    <p:sldId id="309" r:id="rId19"/>
    <p:sldId id="269" r:id="rId20"/>
    <p:sldId id="284" r:id="rId21"/>
    <p:sldId id="323" r:id="rId22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2288" autoAdjust="0"/>
  </p:normalViewPr>
  <p:slideViewPr>
    <p:cSldViewPr snapToGrid="0">
      <p:cViewPr varScale="1">
        <p:scale>
          <a:sx n="92" d="100"/>
          <a:sy n="92" d="100"/>
        </p:scale>
        <p:origin x="14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10/04/2025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𝑞_2𝑚</a:t>
                </a:r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35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C4189-7505-434E-8CB5-F2D31A2384AC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94C86-C14E-4839-9A63-0C7F545FCF63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43682-1590-49A8-B02F-C466EC480040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7042-0FCD-49C5-AC6F-5B1BE5C74135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25FFA-8D89-4005-B9CF-3BBEE345DA4A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4D69D-3EBF-44C1-87C6-82720D3D2CA8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4DB9C-1FD5-418C-B418-7338B0443F86}" type="datetime1">
              <a:rPr lang="en-GB" smtClean="0"/>
              <a:t>10/04/2025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A36E1-840A-4D38-AB25-2786AEFBA7B1}" type="datetime1">
              <a:rPr lang="en-GB" smtClean="0"/>
              <a:t>10/04/2025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2D1C5-2952-4C76-8259-8A4E30F7F5D5}" type="datetime1">
              <a:rPr lang="en-GB" smtClean="0"/>
              <a:t>10/04/2025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8F2E9-E79B-4FC6-A8AD-8CC90AC1F3E5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BBDAA-B334-4124-BED1-B1E300E392ED}" type="datetime1">
              <a:rPr lang="en-GB" smtClean="0"/>
              <a:t>10/04/2025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- alessandro.storer@unimib.it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8DB9E7-DBF5-4FC4-B449-0B0171FDF41B}" type="datetime1">
              <a:rPr lang="en-GB" smtClean="0"/>
              <a:t>10/04/2025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131.png"/><Relationship Id="rId12" Type="http://schemas.openxmlformats.org/officeDocument/2006/relationships/image" Target="../media/image41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1.xml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273634" y="461971"/>
            <a:ext cx="60491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Changes in the trade-wind atmospheric boundary layer due to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mesoscale SST variability 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in a coupled simulation</a:t>
            </a:r>
            <a:endParaRPr lang="it-IT" sz="3600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602901" y="3528219"/>
            <a:ext cx="549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Presenter</a:t>
            </a:r>
            <a:r>
              <a:rPr lang="it-IT" dirty="0"/>
              <a:t>:                      </a:t>
            </a:r>
            <a:r>
              <a:rPr lang="it-IT" b="1" dirty="0"/>
              <a:t>Alessandro Storer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2EA33F-4B44-55B2-5BC0-59CFD8A52EB3}"/>
              </a:ext>
            </a:extLst>
          </p:cNvPr>
          <p:cNvSpPr txBox="1"/>
          <p:nvPr/>
        </p:nvSpPr>
        <p:spPr>
          <a:xfrm>
            <a:off x="1059872" y="5275881"/>
            <a:ext cx="503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Meteo X </a:t>
            </a:r>
            <a:r>
              <a:rPr lang="it-IT" b="1" i="1" dirty="0" err="1"/>
              <a:t>Change</a:t>
            </a:r>
            <a:r>
              <a:rPr lang="it-IT" b="1" i="1" dirty="0"/>
              <a:t> conference, 10 – 11 April 2025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08CAD4-B900-B33C-C409-371421DF57DD}"/>
              </a:ext>
            </a:extLst>
          </p:cNvPr>
          <p:cNvSpPr txBox="1"/>
          <p:nvPr/>
        </p:nvSpPr>
        <p:spPr>
          <a:xfrm>
            <a:off x="482320" y="3944699"/>
            <a:ext cx="604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r>
              <a:rPr lang="it-IT" u="sng" dirty="0" err="1"/>
              <a:t>Supervision</a:t>
            </a:r>
            <a:r>
              <a:rPr lang="it-IT" dirty="0"/>
              <a:t>:                      </a:t>
            </a:r>
            <a:r>
              <a:rPr lang="it-IT" b="1" dirty="0"/>
              <a:t>prof. Claudia Pasquero</a:t>
            </a:r>
          </a:p>
          <a:p>
            <a:pPr algn="ctr"/>
            <a:r>
              <a:rPr lang="it-IT" dirty="0"/>
              <a:t>                                 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04781" y="4836658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833425" y="4836738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05606" y="5282078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873199" y="122174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40449" y="4090619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05606" y="148335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409493" y="3843234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473966" y="5326186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10059487" y="1102822"/>
            <a:ext cx="529936" cy="1072079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23168" y="1936121"/>
            <a:ext cx="297276" cy="45305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9008720" y="3225793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665059" y="3950794"/>
            <a:ext cx="585521" cy="73327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876620" y="2268284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738123" y="2208791"/>
            <a:ext cx="344012" cy="30169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184948" y="3091482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85054" y="310904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36214" y="3884776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45514" y="253565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32620" y="2955015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08103" y="3449872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34960" y="3752467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37420" y="4359593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644940" y="2184475"/>
            <a:ext cx="34612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dirty="0" err="1"/>
              <a:t>moisture</a:t>
            </a:r>
            <a:r>
              <a:rPr lang="it-IT" dirty="0"/>
              <a:t> set by </a:t>
            </a:r>
          </a:p>
          <a:p>
            <a:endParaRPr lang="it-IT" dirty="0"/>
          </a:p>
          <a:p>
            <a:pPr marL="285750" indent="-285750" algn="ctr">
              <a:buFontTx/>
              <a:buChar char="-"/>
            </a:pPr>
            <a:r>
              <a:rPr lang="it-IT" dirty="0"/>
              <a:t>SURFACE EVAPORATION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ENTRAINED DOWNWELLING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Conclusions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663086" y="4538693"/>
                <a:ext cx="3424912" cy="809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086" y="4538693"/>
                <a:ext cx="3424912" cy="8092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633808" y="1078047"/>
            <a:ext cx="3067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dirty="0"/>
              <a:t>Lively </a:t>
            </a:r>
            <a:r>
              <a:rPr lang="it-IT" dirty="0" err="1"/>
              <a:t>thermo</a:t>
            </a:r>
            <a:r>
              <a:rPr lang="it-IT" dirty="0"/>
              <a:t> - / dynamics</a:t>
            </a:r>
          </a:p>
          <a:p>
            <a:pPr algn="ctr"/>
            <a:r>
              <a:rPr lang="it-IT" dirty="0" err="1"/>
              <a:t>at</a:t>
            </a:r>
            <a:r>
              <a:rPr lang="it-IT" dirty="0"/>
              <a:t> the mesoscale!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94556" y="448347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587428" y="461548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4236" y="3847899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71806" y="326778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025" y="2712319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4977660" y="253455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94020" y="442997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18895" y="359773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80137" y="273037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8023773" y="453869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871467" y="374612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11113" y="397599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90669" y="463604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764427" y="2897765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645979" y="318315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71542" y="3397468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983127" y="349766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983127" y="4421726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9007645" y="4054797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80907" y="405222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10034633" y="255543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60984" y="2108923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615727" y="3231830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461188" y="2136004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340120" y="2823062"/>
            <a:ext cx="125578" cy="9735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667903" y="4090619"/>
            <a:ext cx="299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Feedback on </a:t>
            </a:r>
            <a:r>
              <a:rPr lang="it-IT" dirty="0" err="1"/>
              <a:t>surface</a:t>
            </a:r>
            <a:r>
              <a:rPr lang="it-IT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924" y="275556"/>
            <a:ext cx="7070260" cy="615641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9121891" y="5539409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2025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2020768" y="1843794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2445544" y="4400379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2328812" y="3126876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944800AF-328D-27C1-803B-A2B2F6B03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E70-AF85-D473-CF99-FF2398C9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/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dirty="0">
                    <a:sym typeface="Wingdings" panose="05000000000000000000" pitchFamily="2" charset="2"/>
                  </a:rPr>
                  <a:t></a:t>
                </a:r>
                <a:r>
                  <a:rPr lang="it-IT" sz="2000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blipFill>
                <a:blip r:embed="rId3"/>
                <a:stretch>
                  <a:fillRect l="-3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3D90172-2300-9017-5F94-C54B155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83" y="2124746"/>
            <a:ext cx="4745861" cy="70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0C7499-3E62-CF34-0B28-74C5E6CB4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757" y="2854180"/>
            <a:ext cx="5434702" cy="65169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30D73-09C6-F974-8C3C-6D5AFFAC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3E7954-78F6-DCFF-6D7B-CA539E16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E9190B-732F-0129-9AD0-9AA74ECEDFA3}"/>
              </a:ext>
            </a:extLst>
          </p:cNvPr>
          <p:cNvSpPr txBox="1"/>
          <p:nvPr/>
        </p:nvSpPr>
        <p:spPr>
          <a:xfrm>
            <a:off x="2702475" y="1063684"/>
            <a:ext cx="649392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adjustment</a:t>
            </a:r>
            <a:r>
              <a:rPr lang="it-IT" sz="2000" dirty="0"/>
              <a:t> rates to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r>
              <a:rPr lang="it-IT" sz="2000" dirty="0"/>
              <a:t>?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9DDBB8-7BB5-7EA6-41D4-BCD442C1481A}"/>
              </a:ext>
            </a:extLst>
          </p:cNvPr>
          <p:cNvSpPr/>
          <p:nvPr/>
        </p:nvSpPr>
        <p:spPr>
          <a:xfrm>
            <a:off x="2953933" y="5350804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7C56D45-2062-A54A-AA14-C502CC604124}"/>
              </a:ext>
            </a:extLst>
          </p:cNvPr>
          <p:cNvSpPr/>
          <p:nvPr/>
        </p:nvSpPr>
        <p:spPr>
          <a:xfrm rot="10800000">
            <a:off x="5982577" y="5350884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559A98-3F15-F04E-D22D-E132B6136758}"/>
              </a:ext>
            </a:extLst>
          </p:cNvPr>
          <p:cNvSpPr txBox="1"/>
          <p:nvPr/>
        </p:nvSpPr>
        <p:spPr>
          <a:xfrm>
            <a:off x="2954758" y="5796224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E09E15-AD8A-DE65-6DB3-01B168BF154F}"/>
              </a:ext>
            </a:extLst>
          </p:cNvPr>
          <p:cNvSpPr txBox="1"/>
          <p:nvPr/>
        </p:nvSpPr>
        <p:spPr>
          <a:xfrm>
            <a:off x="9042933" y="3396916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10ED59B6-1353-5C8C-A511-48A48724420E}"/>
              </a:ext>
            </a:extLst>
          </p:cNvPr>
          <p:cNvSpPr/>
          <p:nvPr/>
        </p:nvSpPr>
        <p:spPr>
          <a:xfrm>
            <a:off x="3189601" y="460476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4029BB0-EBFB-CB99-485F-742A9AE63B0A}"/>
              </a:ext>
            </a:extLst>
          </p:cNvPr>
          <p:cNvSpPr/>
          <p:nvPr/>
        </p:nvSpPr>
        <p:spPr>
          <a:xfrm>
            <a:off x="2975340" y="3658526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6E5E92BF-B527-1B75-2D8D-3D972492B94A}"/>
              </a:ext>
            </a:extLst>
          </p:cNvPr>
          <p:cNvSpPr/>
          <p:nvPr/>
        </p:nvSpPr>
        <p:spPr>
          <a:xfrm>
            <a:off x="8558645" y="4357380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0C5D95-A465-AFB1-EE70-01B95F69B511}"/>
              </a:ext>
            </a:extLst>
          </p:cNvPr>
          <p:cNvSpPr txBox="1"/>
          <p:nvPr/>
        </p:nvSpPr>
        <p:spPr>
          <a:xfrm>
            <a:off x="7623118" y="5840332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7F36B5F-82BD-534C-6D53-292503F8021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 to </a:t>
            </a:r>
            <a:r>
              <a:rPr lang="it-IT" sz="2800" b="1" dirty="0" err="1"/>
              <a:t>explain</a:t>
            </a:r>
            <a:r>
              <a:rPr lang="it-IT" sz="2800" b="1" dirty="0"/>
              <a:t> the </a:t>
            </a:r>
            <a:r>
              <a:rPr lang="it-IT" sz="2800" b="1" dirty="0" err="1"/>
              <a:t>different</a:t>
            </a:r>
            <a:r>
              <a:rPr lang="it-IT" sz="2800" b="1" dirty="0"/>
              <a:t> </a:t>
            </a:r>
            <a:r>
              <a:rPr lang="it-IT" sz="2800" b="1" dirty="0" err="1"/>
              <a:t>responses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2EA1FD4-F84D-197E-B7FE-EFBA1294BC8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4BE2EDAE-E886-9EBB-9A57-AD4A5FD64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65" y="385321"/>
            <a:ext cx="1545244" cy="1431165"/>
          </a:xfrm>
          <a:prstGeom prst="rect">
            <a:avLst/>
          </a:prstGeom>
        </p:spPr>
      </p:pic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A414585A-72FE-4897-9E0C-0554945CB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8547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 animBg="1"/>
      <p:bldP spid="19" grpId="0" animBg="1"/>
      <p:bldP spid="22" grpId="0" animBg="1"/>
      <p:bldP spid="23" grpId="0" animBg="1"/>
      <p:bldP spid="25" grpId="0"/>
      <p:bldP spid="26" grpId="0" animBg="1"/>
      <p:bldP spid="27" grpId="0" animBg="1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2E9CC60-02F0-1A4F-6E8A-4C852DF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09" y="1082384"/>
            <a:ext cx="8703750" cy="5204118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20139-6E02-6A3E-E98A-38AF2AC3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7BBB6-956B-C758-0426-5B961FA3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D0A484-BFF3-76A4-1480-9E2BC55F70C5}"/>
              </a:ext>
            </a:extLst>
          </p:cNvPr>
          <p:cNvSpPr txBox="1"/>
          <p:nvPr/>
        </p:nvSpPr>
        <p:spPr>
          <a:xfrm>
            <a:off x="3446795" y="848709"/>
            <a:ext cx="5581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Equilibrium </a:t>
            </a:r>
            <a:r>
              <a:rPr lang="it-IT" b="1" dirty="0" err="1"/>
              <a:t>variables</a:t>
            </a:r>
            <a:r>
              <a:rPr lang="it-IT" b="1" dirty="0"/>
              <a:t> </a:t>
            </a:r>
            <a:r>
              <a:rPr lang="it-IT" b="1" dirty="0" err="1"/>
              <a:t>against</a:t>
            </a:r>
            <a:r>
              <a:rPr lang="it-IT" b="1" dirty="0"/>
              <a:t> SST</a:t>
            </a:r>
            <a:endParaRPr lang="en-GB" sz="1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6923F4-2053-EB0F-D395-1CA2472190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Full bulk model </a:t>
            </a:r>
            <a:r>
              <a:rPr lang="it-IT" sz="2800" b="1" dirty="0" err="1"/>
              <a:t>analysis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F43395B-DF32-E18F-D5ED-64EC43B1282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Segnaposto piè di pagina 1">
            <a:extLst>
              <a:ext uri="{FF2B5EF4-FFF2-40B4-BE49-F238E27FC236}">
                <a16:creationId xmlns:a16="http://schemas.microsoft.com/office/drawing/2014/main" id="{DC738A68-5BF9-089A-DE93-6AB514E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378920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What’s</a:t>
            </a:r>
            <a:r>
              <a:rPr lang="it-IT" sz="2800" b="1" dirty="0"/>
              <a:t> </a:t>
            </a:r>
            <a:r>
              <a:rPr lang="it-IT" sz="2800" b="1" dirty="0" err="1"/>
              <a:t>driving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?</a:t>
            </a:r>
            <a:endParaRPr lang="it-IT" sz="20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C1DD828-9A42-B404-D450-28A6B565FECA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Cloud </a:t>
            </a:r>
            <a:r>
              <a:rPr lang="it-IT" sz="2800" b="1" dirty="0" err="1"/>
              <a:t>response</a:t>
            </a:r>
            <a:r>
              <a:rPr lang="it-IT" sz="2800" b="1" dirty="0"/>
              <a:t> – a first </a:t>
            </a:r>
            <a:r>
              <a:rPr lang="it-IT" sz="2800" b="1" dirty="0" err="1"/>
              <a:t>hint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D7A05AA4-65E4-C59F-C966-0BE4AC52E75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A96FCEF-C256-F365-8DD8-41793584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5" y="1584105"/>
            <a:ext cx="5861362" cy="29878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3802649" y="5934614"/>
            <a:ext cx="2664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 err="1"/>
              <a:t>Gentemann</a:t>
            </a:r>
            <a:r>
              <a:rPr lang="it-IT" sz="1400" i="1" dirty="0"/>
              <a:t> et al. 2020</a:t>
            </a:r>
            <a:endParaRPr lang="en-GB" sz="14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1386021" y="5021181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021181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12" y="1562133"/>
            <a:ext cx="5857638" cy="3120173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F35235E-8CC8-4793-4893-C031264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4F1943-C3A4-5F5C-DB0A-D723B0211B20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Introducing</a:t>
            </a:r>
            <a:r>
              <a:rPr lang="it-IT" sz="2800" b="1" dirty="0"/>
              <a:t> the </a:t>
            </a:r>
            <a:r>
              <a:rPr lang="it-IT" sz="2800" b="1" dirty="0" err="1"/>
              <a:t>local</a:t>
            </a:r>
            <a:r>
              <a:rPr lang="it-IT" sz="2800" b="1" dirty="0"/>
              <a:t> scale </a:t>
            </a:r>
            <a:r>
              <a:rPr lang="it-IT" sz="2800" b="1" dirty="0" err="1"/>
              <a:t>effects</a:t>
            </a:r>
            <a:endParaRPr lang="it-IT" sz="2000" b="1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7AF9A2C8-5A5B-3684-0B2D-531E0368738A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1">
            <a:extLst>
              <a:ext uri="{FF2B5EF4-FFF2-40B4-BE49-F238E27FC236}">
                <a16:creationId xmlns:a16="http://schemas.microsoft.com/office/drawing/2014/main" id="{34B220B2-D7E4-E4FC-072C-A4B5B785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264907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146614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2AA1757F-5BA3-6592-82E9-C73B076EF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199034-610F-B3BA-C048-37ACD0A0F06C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Observational</a:t>
            </a:r>
            <a:r>
              <a:rPr lang="it-IT" sz="2800" b="1" dirty="0"/>
              <a:t> </a:t>
            </a:r>
            <a:r>
              <a:rPr lang="it-IT" sz="2800" b="1" dirty="0" err="1"/>
              <a:t>evidences</a:t>
            </a:r>
            <a:endParaRPr lang="it-IT" sz="28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0FA6EE3-B315-69B7-A464-4C6AC6A4415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05388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592636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592636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33860" y="2142636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577739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577739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8037663" y="2280438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38047" y="2182829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168500" y="2352106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4863196" y="5458763"/>
            <a:ext cx="45272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</a:t>
            </a:r>
          </a:p>
          <a:p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386332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388379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54960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02229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425362"/>
            <a:ext cx="4606152" cy="242528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F7C0D4D4-4B88-0221-D20F-287A5E989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F07E6FF-FD5E-DB2C-F550-489C0CCADFB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Introducing</a:t>
            </a:r>
            <a:r>
              <a:rPr lang="it-IT" sz="2800" b="1" dirty="0"/>
              <a:t> the </a:t>
            </a:r>
            <a:r>
              <a:rPr lang="it-IT" sz="2800" b="1" dirty="0" err="1"/>
              <a:t>local</a:t>
            </a:r>
            <a:r>
              <a:rPr lang="it-IT" sz="2800" b="1" dirty="0"/>
              <a:t> scale </a:t>
            </a:r>
            <a:r>
              <a:rPr lang="it-IT" sz="2800" b="1" dirty="0" err="1"/>
              <a:t>effects</a:t>
            </a:r>
            <a:endParaRPr lang="it-IT" sz="2000" b="1" dirty="0"/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30608E7-BEAB-1EB0-4CB1-19C1BAD0BB8E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Sub - / Mesoscale – an </a:t>
            </a:r>
            <a:r>
              <a:rPr lang="it-IT" sz="2800" b="1" dirty="0" err="1"/>
              <a:t>introduction</a:t>
            </a:r>
            <a:endParaRPr lang="it-IT" sz="20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77278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20467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42195" y="3749460"/>
            <a:ext cx="4671344" cy="2554545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NUMERICAL  DATASETS</a:t>
            </a:r>
          </a:p>
          <a:p>
            <a:pPr algn="ctr"/>
            <a:r>
              <a:rPr lang="it-IT" sz="2000" dirty="0"/>
              <a:t>- </a:t>
            </a:r>
            <a:r>
              <a:rPr lang="it-IT" sz="2000" dirty="0" err="1"/>
              <a:t>Conceptual</a:t>
            </a:r>
            <a:r>
              <a:rPr lang="it-IT" sz="2000" dirty="0"/>
              <a:t> bulk model for PBL</a:t>
            </a:r>
            <a:endParaRPr lang="it-IT" dirty="0"/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A399AC-F122-A7BD-7D40-2DD88EB07155}"/>
              </a:ext>
            </a:extLst>
          </p:cNvPr>
          <p:cNvGrpSpPr/>
          <p:nvPr/>
        </p:nvGrpSpPr>
        <p:grpSpPr>
          <a:xfrm>
            <a:off x="581378" y="961275"/>
            <a:ext cx="5727277" cy="4753854"/>
            <a:chOff x="581378" y="961275"/>
            <a:chExt cx="5727277" cy="4753854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A77C826-3DF7-031C-1ABE-0F818A3A6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1378" y="961275"/>
              <a:ext cx="5143313" cy="4311800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61795F8-FD6D-AE00-E7FE-EBDD06504E84}"/>
                </a:ext>
              </a:extLst>
            </p:cNvPr>
            <p:cNvSpPr txBox="1"/>
            <p:nvPr/>
          </p:nvSpPr>
          <p:spPr>
            <a:xfrm>
              <a:off x="5732399" y="4405684"/>
              <a:ext cx="478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EQ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EE0D9-8D86-4A47-1B11-2DF0B50465C1}"/>
                </a:ext>
              </a:extLst>
            </p:cNvPr>
            <p:cNvSpPr txBox="1"/>
            <p:nvPr/>
          </p:nvSpPr>
          <p:spPr>
            <a:xfrm>
              <a:off x="5713620" y="2522148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10N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868940F-2346-2435-6148-DFB69ED3998D}"/>
                </a:ext>
              </a:extLst>
            </p:cNvPr>
            <p:cNvSpPr txBox="1"/>
            <p:nvPr/>
          </p:nvSpPr>
          <p:spPr>
            <a:xfrm>
              <a:off x="3012868" y="534579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50W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2C32FF-772A-1C18-8E64-4C179424547E}"/>
                </a:ext>
              </a:extLst>
            </p:cNvPr>
            <p:cNvSpPr txBox="1"/>
            <p:nvPr/>
          </p:nvSpPr>
          <p:spPr>
            <a:xfrm>
              <a:off x="1158651" y="5273075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60W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8494D12E-CFDA-473A-4378-8443EEDD1FCF}"/>
                </a:ext>
              </a:extLst>
            </p:cNvPr>
            <p:cNvSpPr txBox="1"/>
            <p:nvPr/>
          </p:nvSpPr>
          <p:spPr>
            <a:xfrm>
              <a:off x="4773476" y="5260567"/>
              <a:ext cx="636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40W</a:t>
              </a:r>
            </a:p>
          </p:txBody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0A5F80E3-F6C1-9DA3-245C-553F22376FD5}"/>
                </a:ext>
              </a:extLst>
            </p:cNvPr>
            <p:cNvSpPr/>
            <p:nvPr/>
          </p:nvSpPr>
          <p:spPr>
            <a:xfrm>
              <a:off x="988828" y="1637414"/>
              <a:ext cx="2126512" cy="2169042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5C82B547-7397-3B53-6BF1-7C3F82B2F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13" name="Segnaposto piè di pagina 1">
            <a:extLst>
              <a:ext uri="{FF2B5EF4-FFF2-40B4-BE49-F238E27FC236}">
                <a16:creationId xmlns:a16="http://schemas.microsoft.com/office/drawing/2014/main" id="{FDC2C878-6858-33E9-2ABB-135E3579C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5" y="1298791"/>
            <a:ext cx="3710235" cy="31300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356600" y="5251149"/>
            <a:ext cx="354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427949" y="52710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418102" y="5071699"/>
            <a:ext cx="379151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 err="1"/>
              <a:t>starring</a:t>
            </a:r>
            <a:r>
              <a:rPr lang="it-IT" sz="1600" i="1" dirty="0"/>
              <a:t>:</a:t>
            </a:r>
          </a:p>
          <a:p>
            <a:endParaRPr lang="it-IT" sz="1600" i="1" dirty="0"/>
          </a:p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4755" y="176024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115" y="15838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9339" y="5649932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!?</a:t>
            </a:r>
            <a:endParaRPr lang="it-IT" sz="4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2612" y="1134678"/>
            <a:ext cx="6981613" cy="412644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189553" y="152520"/>
            <a:ext cx="66036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From </a:t>
            </a:r>
            <a:r>
              <a:rPr lang="it-IT" sz="2800" b="1" dirty="0" err="1"/>
              <a:t>lower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….</a:t>
            </a:r>
            <a:endParaRPr lang="it-IT" sz="2000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12989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910624" y="4528468"/>
            <a:ext cx="3044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 err="1"/>
              <a:t>Conceptual</a:t>
            </a:r>
            <a:r>
              <a:rPr lang="it-IT" sz="2000" i="1" dirty="0"/>
              <a:t> Bulk model</a:t>
            </a:r>
            <a:r>
              <a:rPr lang="it-IT" sz="1600" i="1" dirty="0"/>
              <a:t> </a:t>
            </a:r>
          </a:p>
          <a:p>
            <a:endParaRPr lang="en-GB" sz="1600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586295" y="879832"/>
            <a:ext cx="52655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High-pass </a:t>
            </a:r>
            <a:r>
              <a:rPr lang="it-IT" b="1" dirty="0" err="1"/>
              <a:t>filtered</a:t>
            </a:r>
            <a:r>
              <a:rPr lang="it-IT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… to </a:t>
            </a:r>
            <a:r>
              <a:rPr lang="it-IT" sz="2800" b="1" dirty="0" err="1"/>
              <a:t>higher</a:t>
            </a:r>
            <a:r>
              <a:rPr lang="it-IT" sz="2800" b="1" dirty="0"/>
              <a:t> </a:t>
            </a:r>
            <a:r>
              <a:rPr lang="it-IT" sz="2800" b="1" dirty="0" err="1"/>
              <a:t>complexity</a:t>
            </a:r>
            <a:r>
              <a:rPr lang="it-IT" sz="2800" b="1" dirty="0"/>
              <a:t> – </a:t>
            </a:r>
            <a:r>
              <a:rPr lang="it-IT" sz="2800" b="1" dirty="0" err="1"/>
              <a:t>Coupled</a:t>
            </a:r>
            <a:r>
              <a:rPr lang="it-IT" sz="2800" b="1" dirty="0"/>
              <a:t> </a:t>
            </a:r>
            <a:r>
              <a:rPr lang="it-IT" sz="2800" b="1" dirty="0" err="1"/>
              <a:t>simulation</a:t>
            </a:r>
            <a:endParaRPr lang="it-IT" sz="2000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dirty="0"/>
              </a:p>
              <a:p>
                <a:pPr algn="ctr"/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Clausius-Clapeyron</a:t>
                </a:r>
                <a:r>
                  <a:rPr lang="it-IT" dirty="0"/>
                  <a:t> (CC)</a:t>
                </a:r>
              </a:p>
              <a:p>
                <a:endParaRPr lang="it-IT" sz="2400" b="0" dirty="0"/>
              </a:p>
              <a:p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809261" y="4852329"/>
            <a:ext cx="2176670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84343" y="4852328"/>
            <a:ext cx="2176670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800450" y="5424714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170871" y="5424714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46273" y="2431915"/>
            <a:ext cx="5157719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50251" y="3974458"/>
            <a:ext cx="370194" cy="81445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95061" y="4152926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636386" y="4189142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771910" y="3974458"/>
            <a:ext cx="353321" cy="77192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Sensitivity</a:t>
            </a:r>
            <a:r>
              <a:rPr lang="it-IT" sz="2800" b="1" dirty="0"/>
              <a:t> of </a:t>
            </a:r>
            <a:r>
              <a:rPr lang="it-IT" sz="2800" b="1" dirty="0" err="1"/>
              <a:t>surface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 to SST</a:t>
            </a:r>
            <a:endParaRPr lang="it-IT" sz="2000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5C59FF9-2B7A-9D08-6B72-0D3B22C5AD71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Sensible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(SHF) and temperature</a:t>
            </a:r>
            <a:endParaRPr lang="it-IT" sz="2000" b="1" dirty="0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5BB35CB-A0E3-7006-DA31-07E2513D2A32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Segnaposto piè di pagina 1">
            <a:extLst>
              <a:ext uri="{FF2B5EF4-FFF2-40B4-BE49-F238E27FC236}">
                <a16:creationId xmlns:a16="http://schemas.microsoft.com/office/drawing/2014/main" id="{3BB6F525-1203-D2C9-B904-7EDA00F15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B53B0BA3-4F02-A45B-A38B-C52E90DD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" y="1081382"/>
            <a:ext cx="5660147" cy="4297689"/>
          </a:xfrm>
          <a:prstGeom prst="rect">
            <a:avLst/>
          </a:prstGeom>
        </p:spPr>
      </p:pic>
      <p:pic>
        <p:nvPicPr>
          <p:cNvPr id="4" name="Immagine 3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25659E4F-D8D6-E692-BA3D-4CB8A3B8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" y="1075948"/>
            <a:ext cx="5660147" cy="42976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124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1773234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B3D1129-C0D0-08A8-136F-ED4DC48A51F3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Latent</a:t>
            </a:r>
            <a:r>
              <a:rPr lang="it-IT" sz="2800" b="1" dirty="0"/>
              <a:t> </a:t>
            </a:r>
            <a:r>
              <a:rPr lang="it-IT" sz="2800" b="1" dirty="0" err="1"/>
              <a:t>Heat</a:t>
            </a:r>
            <a:r>
              <a:rPr lang="it-IT" sz="2800" b="1" dirty="0"/>
              <a:t> </a:t>
            </a:r>
            <a:r>
              <a:rPr lang="it-IT" sz="2800" b="1" dirty="0" err="1"/>
              <a:t>Flux</a:t>
            </a:r>
            <a:r>
              <a:rPr lang="it-IT" sz="2800" b="1" dirty="0"/>
              <a:t> (LHF) and </a:t>
            </a:r>
            <a:r>
              <a:rPr lang="it-IT" sz="2800" b="1" dirty="0" err="1"/>
              <a:t>moisture</a:t>
            </a:r>
            <a:endParaRPr lang="it-IT" sz="20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6DF033-5F8E-41EE-8DBB-42C6EE17543B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Segnaposto piè di pagina 1">
            <a:extLst>
              <a:ext uri="{FF2B5EF4-FFF2-40B4-BE49-F238E27FC236}">
                <a16:creationId xmlns:a16="http://schemas.microsoft.com/office/drawing/2014/main" id="{49F0CB4A-4C2A-499F-FF63-1F3261C74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341B26E-47B1-5FE7-5225-BB5FD892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- alessandro.storer@unimib.it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9424011-B6E4-5DE5-35F8-4AA9FEA58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E0BAAC-F510-2237-8B24-8007E541B938}"/>
                  </a:ext>
                </a:extLst>
              </p:cNvPr>
              <p:cNvSpPr txBox="1"/>
              <p:nvPr/>
            </p:nvSpPr>
            <p:spPr>
              <a:xfrm>
                <a:off x="2000209" y="152520"/>
                <a:ext cx="78813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8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 </a:t>
                </a:r>
                <a:r>
                  <a:rPr lang="it-IT" sz="2800" b="1" dirty="0"/>
                  <a:t>vs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800" b="1" i="1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800" b="1" dirty="0"/>
                  <a:t>    response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DBE0BAAC-F510-2237-8B24-8007E541B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09" y="152520"/>
                <a:ext cx="7881307" cy="523220"/>
              </a:xfrm>
              <a:prstGeom prst="rect">
                <a:avLst/>
              </a:prstGeom>
              <a:blipFill>
                <a:blip r:embed="rId2"/>
                <a:stretch>
                  <a:fillRect t="-11628" b="-313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6CD192-0557-04EC-FB9E-ED2E3AAD394F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9693E8B4-3007-6328-CC94-06BED316B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C0D894-FD5B-A0C3-9940-012DBFC2AC17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3C0D894-FD5B-A0C3-9940-012DBFC2A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904222ED-E32F-83AA-4278-C4975DB67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48" y="1026447"/>
            <a:ext cx="5514200" cy="47874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975104E-A00A-DC48-B16B-51AD8F640C85}"/>
                  </a:ext>
                </a:extLst>
              </p:cNvPr>
              <p:cNvSpPr txBox="1"/>
              <p:nvPr/>
            </p:nvSpPr>
            <p:spPr>
              <a:xfrm>
                <a:off x="1384101" y="855435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975104E-A00A-DC48-B16B-51AD8F640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101" y="855435"/>
                <a:ext cx="3170029" cy="461665"/>
              </a:xfrm>
              <a:prstGeom prst="rect">
                <a:avLst/>
              </a:prstGeom>
              <a:blipFill>
                <a:blip r:embed="rId6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32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Specific</a:t>
            </a:r>
            <a:r>
              <a:rPr lang="it-IT" i="1" dirty="0"/>
              <a:t> </a:t>
            </a:r>
            <a:r>
              <a:rPr lang="it-IT" i="1" dirty="0" err="1"/>
              <a:t>humidity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Temperature </a:t>
            </a:r>
            <a:r>
              <a:rPr lang="it-IT" i="1" dirty="0" err="1"/>
              <a:t>anomalies</a:t>
            </a:r>
            <a:endParaRPr lang="en-GB" i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/>
              <a:t>Stability</a:t>
            </a:r>
            <a:r>
              <a:rPr lang="it-IT" i="1" dirty="0"/>
              <a:t> </a:t>
            </a:r>
            <a:r>
              <a:rPr lang="it-IT" i="1" dirty="0" err="1"/>
              <a:t>anomalies</a:t>
            </a:r>
            <a:endParaRPr lang="en-GB" i="1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2C48F7-D60C-48E3-52EE-A267DA66911A}"/>
              </a:ext>
            </a:extLst>
          </p:cNvPr>
          <p:cNvSpPr txBox="1"/>
          <p:nvPr/>
        </p:nvSpPr>
        <p:spPr>
          <a:xfrm>
            <a:off x="8966475" y="5618574"/>
            <a:ext cx="25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Compare with </a:t>
            </a:r>
          </a:p>
          <a:p>
            <a:pPr algn="ctr"/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5545920-07D6-31BD-BF92-2F9DBD8A7CC5}"/>
              </a:ext>
            </a:extLst>
          </p:cNvPr>
          <p:cNvSpPr txBox="1"/>
          <p:nvPr/>
        </p:nvSpPr>
        <p:spPr>
          <a:xfrm>
            <a:off x="2000209" y="152520"/>
            <a:ext cx="7881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Air </a:t>
            </a:r>
            <a:r>
              <a:rPr lang="it-IT" sz="2800" b="1" dirty="0" err="1"/>
              <a:t>column</a:t>
            </a:r>
            <a:r>
              <a:rPr lang="it-IT" sz="2800" b="1" dirty="0"/>
              <a:t> </a:t>
            </a:r>
            <a:r>
              <a:rPr lang="it-IT" sz="2800" b="1" dirty="0" err="1"/>
              <a:t>response</a:t>
            </a:r>
            <a:r>
              <a:rPr lang="it-IT" sz="2800" b="1" dirty="0"/>
              <a:t>!</a:t>
            </a:r>
            <a:endParaRPr lang="it-IT" sz="20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2462458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" name="Segnaposto piè di pagina 1">
            <a:extLst>
              <a:ext uri="{FF2B5EF4-FFF2-40B4-BE49-F238E27FC236}">
                <a16:creationId xmlns:a16="http://schemas.microsoft.com/office/drawing/2014/main" id="{103C73D9-A22F-0891-D874-1D8E74FF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48050" y="6540273"/>
            <a:ext cx="5295900" cy="375690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3955</TotalTime>
  <Words>1508</Words>
  <Application>Microsoft Office PowerPoint</Application>
  <PresentationFormat>Personalizzato</PresentationFormat>
  <Paragraphs>216</Paragraphs>
  <Slides>21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341</cp:revision>
  <dcterms:created xsi:type="dcterms:W3CDTF">2024-10-09T06:27:58Z</dcterms:created>
  <dcterms:modified xsi:type="dcterms:W3CDTF">2025-04-10T12:49:37Z</dcterms:modified>
</cp:coreProperties>
</file>